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003" r:id="rId3"/>
    <p:sldId id="2009" r:id="rId4"/>
    <p:sldId id="2025" r:id="rId5"/>
    <p:sldId id="2005" r:id="rId6"/>
    <p:sldId id="2011" r:id="rId7"/>
    <p:sldId id="2014" r:id="rId8"/>
    <p:sldId id="2015" r:id="rId9"/>
    <p:sldId id="2016" r:id="rId10"/>
    <p:sldId id="2029" r:id="rId11"/>
    <p:sldId id="2030" r:id="rId12"/>
    <p:sldId id="2012" r:id="rId13"/>
    <p:sldId id="2013" r:id="rId14"/>
    <p:sldId id="2031" r:id="rId15"/>
    <p:sldId id="2028" r:id="rId16"/>
    <p:sldId id="2071" r:id="rId17"/>
    <p:sldId id="2072" r:id="rId18"/>
    <p:sldId id="2073" r:id="rId19"/>
    <p:sldId id="1917" r:id="rId20"/>
    <p:sldId id="20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/>
    <p:restoredTop sz="96291"/>
  </p:normalViewPr>
  <p:slideViewPr>
    <p:cSldViewPr snapToGrid="0" snapToObjects="1" showGuides="1">
      <p:cViewPr varScale="1">
        <p:scale>
          <a:sx n="79" d="100"/>
          <a:sy n="79" d="100"/>
        </p:scale>
        <p:origin x="216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BF091-8234-C641-8DDA-91010EC22835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8D401-8B77-FC44-9216-CA6911F9A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0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“Curve of Knowns.” This graph compared the known age of artifacts with the estimated age as determined by the radiocarbon dating method.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62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radiocarbon.pl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/radiocarbon-dating/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520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463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https://www-</a:t>
            </a:r>
            <a:r>
              <a:rPr lang="en-US" dirty="0" err="1"/>
              <a:t>sciencedirect</a:t>
            </a:r>
            <a:r>
              <a:rPr lang="en-US" dirty="0"/>
              <a:t>-</a:t>
            </a:r>
            <a:r>
              <a:rPr lang="en-US" dirty="0" err="1"/>
              <a:t>com.offcampus.lib.washington.edu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/S0305440311002482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4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https://www-</a:t>
            </a:r>
            <a:r>
              <a:rPr lang="en-US" dirty="0" err="1"/>
              <a:t>sciencedirect</a:t>
            </a:r>
            <a:r>
              <a:rPr lang="en-US" dirty="0"/>
              <a:t>-</a:t>
            </a:r>
            <a:r>
              <a:rPr lang="en-US" dirty="0" err="1"/>
              <a:t>com.offcampus.lib.washington.edu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/S0305440311002482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8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https://www-</a:t>
            </a:r>
            <a:r>
              <a:rPr lang="en-US" dirty="0" err="1"/>
              <a:t>sciencedirect</a:t>
            </a:r>
            <a:r>
              <a:rPr lang="en-US" dirty="0"/>
              <a:t>-</a:t>
            </a:r>
            <a:r>
              <a:rPr lang="en-US" dirty="0" err="1"/>
              <a:t>com.offcampus.lib.washington.edu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/S0305440311002482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00C4-4CA8-ED48-B627-F3E4A51942A5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77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5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76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7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5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8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0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050B8-9BEA-F440-A492-EE4B70C492D0}" type="datetimeFigureOut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87C3A-7601-424F-BB01-98D513A8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4050B8-9BEA-F440-A492-EE4B70C492D0}" type="datetimeFigureOut">
              <a:rPr lang="en-US" smtClean="0"/>
              <a:pPr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187C3A-7601-424F-BB01-98D513A8FC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8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9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FF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E6E5-CB04-1F42-AB17-1DC516857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" y="1226066"/>
            <a:ext cx="5088789" cy="2387600"/>
          </a:xfrm>
        </p:spPr>
        <p:txBody>
          <a:bodyPr>
            <a:noAutofit/>
          </a:bodyPr>
          <a:lstStyle/>
          <a:p>
            <a:pPr algn="l"/>
            <a:r>
              <a:rPr lang="en-US" sz="5800" dirty="0" err="1">
                <a:solidFill>
                  <a:srgbClr val="FFFF99"/>
                </a:solidFill>
              </a:rPr>
              <a:t>Analysing</a:t>
            </a:r>
            <a:r>
              <a:rPr lang="en-US" sz="5800" dirty="0">
                <a:solidFill>
                  <a:srgbClr val="FFFF99"/>
                </a:solidFill>
              </a:rPr>
              <a:t> Archaeological Radiocarbon Ages Using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03E933-9099-584D-A852-26DC2E4EB9FD}"/>
              </a:ext>
            </a:extLst>
          </p:cNvPr>
          <p:cNvSpPr/>
          <p:nvPr/>
        </p:nvSpPr>
        <p:spPr>
          <a:xfrm>
            <a:off x="400050" y="5354771"/>
            <a:ext cx="260440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ADADAD"/>
                </a:solidFill>
                <a:latin typeface="Arial" panose="020B0604020202020204" pitchFamily="34" charset="0"/>
              </a:rPr>
              <a:t>Ben Marwick</a:t>
            </a:r>
            <a:endParaRPr lang="en-US" sz="3200" dirty="0"/>
          </a:p>
          <a:p>
            <a:r>
              <a:rPr lang="en-US" sz="1600" dirty="0">
                <a:solidFill>
                  <a:srgbClr val="ADADAD"/>
                </a:solidFill>
                <a:latin typeface="Arial" panose="020B0604020202020204" pitchFamily="34" charset="0"/>
              </a:rPr>
              <a:t>University of Washington</a:t>
            </a:r>
            <a:endParaRPr lang="en-US" sz="3200" dirty="0"/>
          </a:p>
          <a:p>
            <a:r>
              <a:rPr lang="en-US" sz="1600" dirty="0">
                <a:solidFill>
                  <a:srgbClr val="ADADAD"/>
                </a:solidFill>
                <a:latin typeface="Arial" panose="020B0604020202020204" pitchFamily="34" charset="0"/>
              </a:rPr>
              <a:t>@</a:t>
            </a:r>
            <a:r>
              <a:rPr lang="en-US" sz="1600" dirty="0" err="1">
                <a:solidFill>
                  <a:srgbClr val="ADADAD"/>
                </a:solidFill>
                <a:latin typeface="Arial" panose="020B0604020202020204" pitchFamily="34" charset="0"/>
              </a:rPr>
              <a:t>benmarwick</a:t>
            </a:r>
            <a:endParaRPr lang="en-US" sz="32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80C55-446D-6542-BB6E-21CFDF33AD74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5A70BD-BA1C-2541-BFD1-00EEF6AFF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98" t="-6494" r="-12847" b="-5515"/>
          <a:stretch/>
        </p:blipFill>
        <p:spPr>
          <a:xfrm>
            <a:off x="3004458" y="5224143"/>
            <a:ext cx="1273239" cy="1354217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E1FA3E-BEF3-434B-985B-6DBFC3B74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23" y="297155"/>
            <a:ext cx="3532977" cy="499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6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diocarbon age">
            <a:extLst>
              <a:ext uri="{FF2B5EF4-FFF2-40B4-BE49-F238E27FC236}">
                <a16:creationId xmlns:a16="http://schemas.microsoft.com/office/drawing/2014/main" id="{6B2E5459-00E8-284B-872D-54B5B374F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28600"/>
            <a:ext cx="792670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EEE6D0-1BA0-8440-9118-D32CAA517E11}"/>
              </a:ext>
            </a:extLst>
          </p:cNvPr>
          <p:cNvSpPr/>
          <p:nvPr/>
        </p:nvSpPr>
        <p:spPr>
          <a:xfrm>
            <a:off x="609599" y="4953000"/>
            <a:ext cx="83967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99"/>
                </a:solidFill>
                <a:latin typeface="+mj-lt"/>
              </a:rPr>
              <a:t>Conventional radiocarbon age is determined after comparison of 14C/12C in the sample and in the standard of modern biosphere</a:t>
            </a:r>
          </a:p>
        </p:txBody>
      </p:sp>
    </p:spTree>
    <p:extLst>
      <p:ext uri="{BB962C8B-B14F-4D97-AF65-F5344CB8AC3E}">
        <p14:creationId xmlns:p14="http://schemas.microsoft.com/office/powerpoint/2010/main" val="3345223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st variations of 14C levels in the atmosphere">
            <a:extLst>
              <a:ext uri="{FF2B5EF4-FFF2-40B4-BE49-F238E27FC236}">
                <a16:creationId xmlns:a16="http://schemas.microsoft.com/office/drawing/2014/main" id="{8A6C0A53-E863-4546-BA85-ECC0F1921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2268"/>
            <a:ext cx="8382000" cy="459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46C07-8735-7949-A505-06ED0487E216}"/>
              </a:ext>
            </a:extLst>
          </p:cNvPr>
          <p:cNvSpPr/>
          <p:nvPr/>
        </p:nvSpPr>
        <p:spPr>
          <a:xfrm>
            <a:off x="152399" y="5029200"/>
            <a:ext cx="90161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99"/>
                </a:solidFill>
                <a:latin typeface="+mj-lt"/>
              </a:rPr>
              <a:t>However, during the last 50 thousand years, atmospheric 14C concentration was usually higher than in the modern biosphere, and radiocarbon age is usually younger than the calendar age of the sample</a:t>
            </a:r>
          </a:p>
        </p:txBody>
      </p:sp>
    </p:spTree>
    <p:extLst>
      <p:ext uri="{BB962C8B-B14F-4D97-AF65-F5344CB8AC3E}">
        <p14:creationId xmlns:p14="http://schemas.microsoft.com/office/powerpoint/2010/main" val="287072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1"/>
            <a:ext cx="6553026" cy="6867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33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4" y="548680"/>
            <a:ext cx="8792314" cy="592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26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8DB0A-68D4-7D4B-8843-230BA93C2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4" b="4463"/>
          <a:stretch/>
        </p:blipFill>
        <p:spPr>
          <a:xfrm>
            <a:off x="1977321" y="1752600"/>
            <a:ext cx="5189357" cy="358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B9DD6E-1AFD-6342-B193-061C0DC05FB6}"/>
              </a:ext>
            </a:extLst>
          </p:cNvPr>
          <p:cNvSpPr/>
          <p:nvPr/>
        </p:nvSpPr>
        <p:spPr>
          <a:xfrm>
            <a:off x="304800" y="381000"/>
            <a:ext cx="1295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99"/>
                </a:solidFill>
                <a:latin typeface="+mj-lt"/>
              </a:rPr>
              <a:t>Input: Age from count of 14C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252BC0C7-D7F9-C84B-BC45-49E2DAA677A2}"/>
              </a:ext>
            </a:extLst>
          </p:cNvPr>
          <p:cNvCxnSpPr>
            <a:stCxn id="3" idx="3"/>
          </p:cNvCxnSpPr>
          <p:nvPr/>
        </p:nvCxnSpPr>
        <p:spPr bwMode="auto">
          <a:xfrm>
            <a:off x="1600200" y="1658273"/>
            <a:ext cx="1676400" cy="1237327"/>
          </a:xfrm>
          <a:prstGeom prst="curvedConnector3">
            <a:avLst>
              <a:gd name="adj1" fmla="val 50000"/>
            </a:avLst>
          </a:prstGeom>
          <a:solidFill>
            <a:srgbClr val="00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A33A4A4-3FDD-2F48-AF9D-74C44543D210}"/>
              </a:ext>
            </a:extLst>
          </p:cNvPr>
          <p:cNvSpPr/>
          <p:nvPr/>
        </p:nvSpPr>
        <p:spPr>
          <a:xfrm>
            <a:off x="4549401" y="-7838"/>
            <a:ext cx="4267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99"/>
                </a:solidFill>
                <a:latin typeface="+mj-lt"/>
              </a:rPr>
              <a:t>Input: Calibration curve from dating and counting tree rings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1832C60-45A4-194E-BFC4-C2EA4B476FA9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rot="5400000">
            <a:off x="5494012" y="1706611"/>
            <a:ext cx="1333778" cy="1044201"/>
          </a:xfrm>
          <a:prstGeom prst="curvedConnector3">
            <a:avLst>
              <a:gd name="adj1" fmla="val 50000"/>
            </a:avLst>
          </a:prstGeom>
          <a:solidFill>
            <a:srgbClr val="00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C33107-E8BB-E146-A1B5-B406CC3DA3A8}"/>
              </a:ext>
            </a:extLst>
          </p:cNvPr>
          <p:cNvSpPr/>
          <p:nvPr/>
        </p:nvSpPr>
        <p:spPr>
          <a:xfrm>
            <a:off x="3733801" y="5524778"/>
            <a:ext cx="5410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99"/>
                </a:solidFill>
                <a:latin typeface="+mj-lt"/>
              </a:rPr>
              <a:t>Output: Calendar years before the present (1950)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8324A37-EF09-294E-B5E4-04BDFCDAEEE9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rot="16200000" flipV="1">
            <a:off x="4609962" y="3695838"/>
            <a:ext cx="1790978" cy="1866901"/>
          </a:xfrm>
          <a:prstGeom prst="curvedConnector2">
            <a:avLst/>
          </a:prstGeom>
          <a:solidFill>
            <a:srgbClr val="00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4251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120E5-5F6E-354E-909A-AD2403F5D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0" y="1066800"/>
            <a:ext cx="8051180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171A84-658E-154D-94A7-EA4019AFA10A}"/>
              </a:ext>
            </a:extLst>
          </p:cNvPr>
          <p:cNvSpPr/>
          <p:nvPr/>
        </p:nvSpPr>
        <p:spPr>
          <a:xfrm>
            <a:off x="546410" y="0"/>
            <a:ext cx="8051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+mj-lt"/>
              </a:rPr>
              <a:t>We are going to use R to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calibrate</a:t>
            </a:r>
            <a:r>
              <a:rPr lang="en-US" altLang="en-US" dirty="0">
                <a:latin typeface="+mj-lt"/>
              </a:rPr>
              <a:t> radiocarbon ages for a selection of Egyptian pyramids</a:t>
            </a:r>
            <a:endParaRPr lang="en-US" dirty="0">
              <a:latin typeface="+mj-lt"/>
            </a:endParaRP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F97FAD48-E9CC-9A44-81E1-F4EB6E0C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28" y="1524000"/>
            <a:ext cx="1055172" cy="12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F47C4437-8E23-1B4C-8296-DECFF721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1124"/>
            <a:ext cx="1055172" cy="122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6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97F3-6F76-4845-B2FA-D49E436B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0" y="1351107"/>
            <a:ext cx="8051180" cy="543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3D344C-DF85-5C48-8CEE-E2972EA082E0}"/>
              </a:ext>
            </a:extLst>
          </p:cNvPr>
          <p:cNvSpPr/>
          <p:nvPr/>
        </p:nvSpPr>
        <p:spPr>
          <a:xfrm>
            <a:off x="546410" y="76200"/>
            <a:ext cx="8051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solidFill>
                  <a:srgbClr val="FFFF99"/>
                </a:solidFill>
                <a:latin typeface="+mj-lt"/>
              </a:rPr>
              <a:t>Limitations of radiocarbon dating accuracy due to the calibration process</a:t>
            </a:r>
            <a:endParaRPr lang="en-US" sz="3200" dirty="0">
              <a:solidFill>
                <a:srgbClr val="FFFF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738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97F3-6F76-4845-B2FA-D49E436B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0" y="1351107"/>
            <a:ext cx="8051180" cy="543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3D344C-DF85-5C48-8CEE-E2972EA082E0}"/>
              </a:ext>
            </a:extLst>
          </p:cNvPr>
          <p:cNvSpPr/>
          <p:nvPr/>
        </p:nvSpPr>
        <p:spPr>
          <a:xfrm>
            <a:off x="546410" y="76200"/>
            <a:ext cx="8051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solidFill>
                  <a:srgbClr val="FFFF99"/>
                </a:solidFill>
                <a:latin typeface="+mj-lt"/>
              </a:rPr>
              <a:t>Limitations of radiocarbon dating accuracy due to the calibration process</a:t>
            </a:r>
            <a:endParaRPr lang="en-US" sz="3200" dirty="0">
              <a:solidFill>
                <a:srgbClr val="FFFF99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52A40-F25E-D44C-A9E0-515D061C497C}"/>
              </a:ext>
            </a:extLst>
          </p:cNvPr>
          <p:cNvSpPr/>
          <p:nvPr/>
        </p:nvSpPr>
        <p:spPr>
          <a:xfrm>
            <a:off x="1447800" y="1828800"/>
            <a:ext cx="1981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😒 </a:t>
            </a:r>
            <a:r>
              <a:rPr lang="en-US" sz="2000" dirty="0">
                <a:latin typeface="+mj-lt"/>
              </a:rPr>
              <a:t>different ages calibrate to the same calendar year range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143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D97F3-6F76-4845-B2FA-D49E436B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0" y="1351107"/>
            <a:ext cx="8051180" cy="54306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3D344C-DF85-5C48-8CEE-E2972EA082E0}"/>
              </a:ext>
            </a:extLst>
          </p:cNvPr>
          <p:cNvSpPr/>
          <p:nvPr/>
        </p:nvSpPr>
        <p:spPr>
          <a:xfrm>
            <a:off x="546410" y="76200"/>
            <a:ext cx="80511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solidFill>
                  <a:srgbClr val="FFFF99"/>
                </a:solidFill>
                <a:latin typeface="+mj-lt"/>
              </a:rPr>
              <a:t>Limitations of radiocarbon dating accuracy due to the calibration process</a:t>
            </a:r>
            <a:endParaRPr lang="en-US" sz="3200" dirty="0">
              <a:solidFill>
                <a:srgbClr val="FFFF99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52A40-F25E-D44C-A9E0-515D061C497C}"/>
              </a:ext>
            </a:extLst>
          </p:cNvPr>
          <p:cNvSpPr/>
          <p:nvPr/>
        </p:nvSpPr>
        <p:spPr>
          <a:xfrm>
            <a:off x="1676400" y="2980492"/>
            <a:ext cx="152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😒 </a:t>
            </a:r>
            <a:r>
              <a:rPr lang="en-US" sz="1100" dirty="0">
                <a:latin typeface="+mj-lt"/>
              </a:rPr>
              <a:t>different ages calibrate to the same calendar year range</a:t>
            </a:r>
            <a:endParaRPr lang="en-US" sz="1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454DC-9161-154D-A1F8-5B708F4AB488}"/>
              </a:ext>
            </a:extLst>
          </p:cNvPr>
          <p:cNvSpPr/>
          <p:nvPr/>
        </p:nvSpPr>
        <p:spPr>
          <a:xfrm>
            <a:off x="3505200" y="1524000"/>
            <a:ext cx="213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😒 one age calibrates to a very wide calendar year range</a:t>
            </a:r>
          </a:p>
        </p:txBody>
      </p:sp>
    </p:spTree>
    <p:extLst>
      <p:ext uri="{BB962C8B-B14F-4D97-AF65-F5344CB8AC3E}">
        <p14:creationId xmlns:p14="http://schemas.microsoft.com/office/powerpoint/2010/main" val="145210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ACA09A-28CA-054D-95F7-69F520FA7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6" r="12103" b="14894"/>
          <a:stretch/>
        </p:blipFill>
        <p:spPr>
          <a:xfrm>
            <a:off x="1066799" y="1752679"/>
            <a:ext cx="5105401" cy="5015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ACE125-ADD3-EF4B-8C6F-BE385E4DD83B}"/>
              </a:ext>
            </a:extLst>
          </p:cNvPr>
          <p:cNvSpPr/>
          <p:nvPr/>
        </p:nvSpPr>
        <p:spPr>
          <a:xfrm>
            <a:off x="546410" y="0"/>
            <a:ext cx="8051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FFFF99"/>
                </a:solidFill>
                <a:latin typeface="+mj-lt"/>
              </a:rPr>
              <a:t>Summed probability distribution: Combining radiocarbon ages to identify periods of more or less activity. </a:t>
            </a:r>
            <a:endParaRPr lang="en-US" sz="3600" dirty="0">
              <a:solidFill>
                <a:srgbClr val="FFFF99"/>
              </a:solidFill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0BEBB7-25EB-554C-AFC5-E57372872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8" y="1634144"/>
            <a:ext cx="1752600" cy="202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us, Sign, Green, Mark, Icon, Symbol, Positive">
            <a:extLst>
              <a:ext uri="{FF2B5EF4-FFF2-40B4-BE49-F238E27FC236}">
                <a16:creationId xmlns:a16="http://schemas.microsoft.com/office/drawing/2014/main" id="{7E8802AD-97A2-4244-9BA9-BDBC8F078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29568"/>
            <a:ext cx="614362" cy="61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08F2BC-B7AA-934A-BB18-B693B53B569D}"/>
              </a:ext>
            </a:extLst>
          </p:cNvPr>
          <p:cNvSpPr/>
          <p:nvPr/>
        </p:nvSpPr>
        <p:spPr bwMode="auto">
          <a:xfrm>
            <a:off x="1905000" y="4648200"/>
            <a:ext cx="3886200" cy="152400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FF99"/>
              </a:solidFill>
              <a:effectLst/>
              <a:latin typeface="Tahom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F3EB-1DC9-5D4E-8315-05DF8651CCB4}"/>
              </a:ext>
            </a:extLst>
          </p:cNvPr>
          <p:cNvSpPr/>
          <p:nvPr/>
        </p:nvSpPr>
        <p:spPr>
          <a:xfrm>
            <a:off x="6398268" y="3922455"/>
            <a:ext cx="2209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FFFF99"/>
                </a:solidFill>
                <a:latin typeface="+mj-lt"/>
              </a:rPr>
              <a:t>We are going to compute a summed probability distribution to find out the main period of pyramid building</a:t>
            </a:r>
            <a:endParaRPr lang="en-US" sz="2000" dirty="0">
              <a:solidFill>
                <a:srgbClr val="FFFF9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35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to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514654" cy="56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1" y="-27384"/>
            <a:ext cx="73833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200" dirty="0">
                <a:solidFill>
                  <a:srgbClr val="FFFF99"/>
                </a:solidFill>
                <a:latin typeface="+mj-lt"/>
              </a:rPr>
              <a:t>Radiocarbon dating</a:t>
            </a:r>
          </a:p>
        </p:txBody>
      </p:sp>
    </p:spTree>
    <p:extLst>
      <p:ext uri="{BB962C8B-B14F-4D97-AF65-F5344CB8AC3E}">
        <p14:creationId xmlns:p14="http://schemas.microsoft.com/office/powerpoint/2010/main" val="3705485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ACE125-ADD3-EF4B-8C6F-BE385E4DD83B}"/>
              </a:ext>
            </a:extLst>
          </p:cNvPr>
          <p:cNvSpPr/>
          <p:nvPr/>
        </p:nvSpPr>
        <p:spPr>
          <a:xfrm>
            <a:off x="546410" y="0"/>
            <a:ext cx="8051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dirty="0">
                <a:solidFill>
                  <a:srgbClr val="FFFF99"/>
                </a:solidFill>
                <a:latin typeface="+mj-lt"/>
              </a:rPr>
              <a:t>What are we going to do?</a:t>
            </a:r>
            <a:endParaRPr lang="en-US" sz="3600" dirty="0">
              <a:solidFill>
                <a:srgbClr val="FFFF99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76F3EB-1DC9-5D4E-8315-05DF8651CCB4}"/>
              </a:ext>
            </a:extLst>
          </p:cNvPr>
          <p:cNvSpPr/>
          <p:nvPr/>
        </p:nvSpPr>
        <p:spPr>
          <a:xfrm>
            <a:off x="246645" y="901669"/>
            <a:ext cx="80511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Calibrate radiocarbon ages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Non-parametric phase estimation in a set of ages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Age-depth modelling, e.g. for several ages from one excavation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Summed probability distribution, e.g. for regional </a:t>
            </a:r>
            <a:r>
              <a:rPr lang="en-US" altLang="en-US" sz="4000" dirty="0" err="1">
                <a:solidFill>
                  <a:srgbClr val="FFFF99"/>
                </a:solidFill>
                <a:latin typeface="+mj-lt"/>
              </a:rPr>
              <a:t>palaeodemographic</a:t>
            </a: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 analysis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en-US" sz="4000" dirty="0">
                <a:solidFill>
                  <a:srgbClr val="FFFF99"/>
                </a:solidFill>
                <a:latin typeface="+mj-lt"/>
              </a:rPr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34999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" y="1375718"/>
            <a:ext cx="9018727" cy="378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1" y="116632"/>
            <a:ext cx="7485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200" dirty="0">
                <a:solidFill>
                  <a:srgbClr val="FFFF99"/>
                </a:solidFill>
                <a:latin typeface="+mj-lt"/>
              </a:rPr>
              <a:t>What is an isotope?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5457825"/>
            <a:ext cx="79715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200" dirty="0">
                <a:solidFill>
                  <a:srgbClr val="FFFF99"/>
                </a:solidFill>
                <a:latin typeface="+mj-lt"/>
              </a:rPr>
              <a:t>Some are radioactive</a:t>
            </a:r>
          </a:p>
        </p:txBody>
      </p:sp>
    </p:spTree>
    <p:extLst>
      <p:ext uri="{BB962C8B-B14F-4D97-AF65-F5344CB8AC3E}">
        <p14:creationId xmlns:p14="http://schemas.microsoft.com/office/powerpoint/2010/main" val="127620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adioactiv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2736304" cy="6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69911" y="186408"/>
            <a:ext cx="56505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6000" dirty="0">
                <a:solidFill>
                  <a:srgbClr val="FFFF99"/>
                </a:solidFill>
                <a:latin typeface="+mj-lt"/>
              </a:rPr>
              <a:t>Half-life: the time it takes for the radioactivity of an isotope to fall to half its original value</a:t>
            </a:r>
          </a:p>
        </p:txBody>
      </p:sp>
    </p:spTree>
    <p:extLst>
      <p:ext uri="{BB962C8B-B14F-4D97-AF65-F5344CB8AC3E}">
        <p14:creationId xmlns:p14="http://schemas.microsoft.com/office/powerpoint/2010/main" val="15230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adioactiv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2736304" cy="6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69911" y="186408"/>
            <a:ext cx="56505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6000" dirty="0">
                <a:solidFill>
                  <a:srgbClr val="FFFF99"/>
                </a:solidFill>
                <a:latin typeface="+mj-lt"/>
              </a:rPr>
              <a:t>Half-life: this substance has a half-life of about one second</a:t>
            </a:r>
          </a:p>
        </p:txBody>
      </p:sp>
    </p:spTree>
    <p:extLst>
      <p:ext uri="{BB962C8B-B14F-4D97-AF65-F5344CB8AC3E}">
        <p14:creationId xmlns:p14="http://schemas.microsoft.com/office/powerpoint/2010/main" val="180921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/>
          <a:stretch/>
        </p:blipFill>
        <p:spPr bwMode="auto">
          <a:xfrm>
            <a:off x="1979612" y="-15385"/>
            <a:ext cx="5760739" cy="68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56592" y="2348880"/>
            <a:ext cx="10657184" cy="4968552"/>
          </a:xfrm>
          <a:prstGeom prst="rect">
            <a:avLst/>
          </a:prstGeom>
          <a:solidFill>
            <a:srgbClr val="000000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rgbClr val="FFFF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/>
          <a:stretch/>
        </p:blipFill>
        <p:spPr bwMode="auto">
          <a:xfrm>
            <a:off x="1979612" y="-15385"/>
            <a:ext cx="5760739" cy="68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56592" y="-315416"/>
            <a:ext cx="10657184" cy="2664296"/>
          </a:xfrm>
          <a:prstGeom prst="rect">
            <a:avLst/>
          </a:prstGeom>
          <a:solidFill>
            <a:srgbClr val="000000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rgbClr val="FFFF66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-667254" y="4293096"/>
            <a:ext cx="10657184" cy="3312368"/>
          </a:xfrm>
          <a:prstGeom prst="rect">
            <a:avLst/>
          </a:prstGeom>
          <a:solidFill>
            <a:srgbClr val="000000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rgbClr val="FFFF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5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/>
          <a:stretch/>
        </p:blipFill>
        <p:spPr bwMode="auto">
          <a:xfrm>
            <a:off x="1979612" y="-15385"/>
            <a:ext cx="5760739" cy="687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56592" y="-315416"/>
            <a:ext cx="10657184" cy="4680520"/>
          </a:xfrm>
          <a:prstGeom prst="rect">
            <a:avLst/>
          </a:prstGeom>
          <a:solidFill>
            <a:srgbClr val="000000">
              <a:alpha val="67059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400" b="0" i="0" u="none" strike="noStrike" cap="none" normalizeH="0" baseline="0">
              <a:ln>
                <a:noFill/>
              </a:ln>
              <a:solidFill>
                <a:srgbClr val="FFFF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17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7475"/>
            <a:ext cx="7416824" cy="653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860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391</Words>
  <Application>Microsoft Macintosh PowerPoint</Application>
  <PresentationFormat>On-screen Show (4:3)</PresentationFormat>
  <Paragraphs>41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Office Theme</vt:lpstr>
      <vt:lpstr>Analysing Archaeological Radiocarbon Ages Using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Marwick</dc:creator>
  <cp:lastModifiedBy>Ben Marwick</cp:lastModifiedBy>
  <cp:revision>5</cp:revision>
  <dcterms:created xsi:type="dcterms:W3CDTF">2021-02-18T01:56:15Z</dcterms:created>
  <dcterms:modified xsi:type="dcterms:W3CDTF">2021-02-18T02:49:27Z</dcterms:modified>
</cp:coreProperties>
</file>